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2" r:id="rId26"/>
    <p:sldId id="28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F3027-7C32-4C30-88E6-8F6D4D08FA4E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167C7D-A2C8-485F-B0E3-1B25BF438D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8919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2832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2832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2832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Write down one food chain from this</a:t>
            </a:r>
            <a:r>
              <a:rPr lang="en-AU" baseline="0" dirty="0" smtClean="0"/>
              <a:t> food web and identify producer, 1</a:t>
            </a:r>
            <a:r>
              <a:rPr lang="en-AU" baseline="30000" dirty="0" smtClean="0"/>
              <a:t>st</a:t>
            </a:r>
            <a:r>
              <a:rPr lang="en-AU" baseline="0" dirty="0" smtClean="0"/>
              <a:t> order consumer, 2</a:t>
            </a:r>
            <a:r>
              <a:rPr lang="en-AU" baseline="30000" dirty="0" smtClean="0"/>
              <a:t>nd</a:t>
            </a:r>
            <a:r>
              <a:rPr lang="en-AU" baseline="0" dirty="0" smtClean="0"/>
              <a:t> order consumer, 3</a:t>
            </a:r>
            <a:r>
              <a:rPr lang="en-AU" baseline="30000" dirty="0" smtClean="0"/>
              <a:t>rd</a:t>
            </a:r>
            <a:r>
              <a:rPr lang="en-AU" baseline="0" dirty="0" smtClean="0"/>
              <a:t> order consumer.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2832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2832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2832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19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2832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20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2832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21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2832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22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2832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23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283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2832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24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2832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25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2832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26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283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283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Fleas are living on this dog, obtaining food and a place to live, while the dog is irritated by their presence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283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flower is pollinated by a bee, while the bee feeds on nectar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Clownfish living in sea anemones. The clownfish gains shelter, while the anemones are not affected.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2832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2832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2832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2832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4283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73EE-CFB1-4D65-8F07-DE78CC20C763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EC3C3-A4A3-4142-8BA8-139562B6B9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8450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73EE-CFB1-4D65-8F07-DE78CC20C763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EC3C3-A4A3-4142-8BA8-139562B6B9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34103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73EE-CFB1-4D65-8F07-DE78CC20C763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EC3C3-A4A3-4142-8BA8-139562B6B9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219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73EE-CFB1-4D65-8F07-DE78CC20C763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EC3C3-A4A3-4142-8BA8-139562B6B9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8713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73EE-CFB1-4D65-8F07-DE78CC20C763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EC3C3-A4A3-4142-8BA8-139562B6B9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2625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73EE-CFB1-4D65-8F07-DE78CC20C763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EC3C3-A4A3-4142-8BA8-139562B6B9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278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73EE-CFB1-4D65-8F07-DE78CC20C763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EC3C3-A4A3-4142-8BA8-139562B6B9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7019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73EE-CFB1-4D65-8F07-DE78CC20C763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EC3C3-A4A3-4142-8BA8-139562B6B9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17095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73EE-CFB1-4D65-8F07-DE78CC20C763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EC3C3-A4A3-4142-8BA8-139562B6B9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673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73EE-CFB1-4D65-8F07-DE78CC20C763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EC3C3-A4A3-4142-8BA8-139562B6B9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0710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73EE-CFB1-4D65-8F07-DE78CC20C763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EC3C3-A4A3-4142-8BA8-139562B6B9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4220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273EE-CFB1-4D65-8F07-DE78CC20C763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EC3C3-A4A3-4142-8BA8-139562B6B9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54335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au/url?sa=i&amp;rct=j&amp;q=phototropism&amp;source=images&amp;cd=&amp;cad=rja&amp;uact=8&amp;docid=FY2IAUdqsjhp3M&amp;tbnid=HDXH2kpHo-4zRM:&amp;ved=0CAUQjRw&amp;url=http://edscitutors.co.uk/blog/2012/03/higher-biology-revision-phototropism-in-plants/&amp;ei=tcf_U87kAsGIuATC9gI&amp;bvm=bv.74115972,d.c2E&amp;psig=AFQjCNEClUvwreK6EqNdp8THmWRin8e0Ug&amp;ust=1409358127220580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wmf"/><Relationship Id="rId7" Type="http://schemas.openxmlformats.org/officeDocument/2006/relationships/hyperlink" Target="http://www.google.com.au/url?sa=i&amp;rct=j&amp;q=treeclipart&amp;source=images&amp;cd=&amp;cad=rja&amp;uact=8&amp;docid=gFzONBW5Iyt5-M&amp;tbnid=SlJNgWpsHWJx3M:&amp;ved=0CAUQjRw&amp;url=http://www.clipartbest.com/green-tree-clipart&amp;ei=bZHZU4K9Fs2yuATy_ILgDw&amp;bvm=bv.72185853,d.c2E&amp;psig=AFQjCNF5bIN5G0fIQDfc8xVSpB4iXliUfw&amp;ust=1406853863175738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2043658"/>
          </a:xfrm>
        </p:spPr>
        <p:txBody>
          <a:bodyPr>
            <a:normAutofit/>
          </a:bodyPr>
          <a:lstStyle/>
          <a:p>
            <a:r>
              <a:rPr lang="en-AU" sz="6000" b="1" dirty="0" smtClean="0">
                <a:solidFill>
                  <a:srgbClr val="00B0F0"/>
                </a:solidFill>
              </a:rPr>
              <a:t>ECOSYSTEMS</a:t>
            </a:r>
            <a:endParaRPr lang="en-AU" sz="6000" b="1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b="1" dirty="0"/>
              <a:t>Ecology: </a:t>
            </a:r>
            <a:r>
              <a:rPr lang="en-AU" dirty="0"/>
              <a:t>The study of organisms and how they interact with each other and their environment.</a:t>
            </a:r>
            <a:endParaRPr lang="en-AU" b="1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0175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Biotic and Abiotic Factors</a:t>
            </a:r>
            <a:endParaRPr lang="en-AU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36504"/>
          </a:xfrm>
        </p:spPr>
        <p:txBody>
          <a:bodyPr>
            <a:normAutofit/>
          </a:bodyPr>
          <a:lstStyle/>
          <a:p>
            <a:r>
              <a:rPr lang="en-AU" b="1" dirty="0" smtClean="0"/>
              <a:t>Biotic factors: </a:t>
            </a:r>
            <a:r>
              <a:rPr lang="en-AU" dirty="0"/>
              <a:t>living things in an </a:t>
            </a:r>
            <a:r>
              <a:rPr lang="en-AU" dirty="0" smtClean="0"/>
              <a:t>ecosystem</a:t>
            </a:r>
          </a:p>
          <a:p>
            <a:pPr lvl="1"/>
            <a:r>
              <a:rPr lang="en-AU" dirty="0" smtClean="0"/>
              <a:t>E.g. other organisms of the same species, predators, prey, plants</a:t>
            </a:r>
          </a:p>
          <a:p>
            <a:pPr marL="0" indent="0">
              <a:buNone/>
            </a:pPr>
            <a:endParaRPr lang="en-AU" b="1" dirty="0" smtClean="0"/>
          </a:p>
          <a:p>
            <a:r>
              <a:rPr lang="en-AU" b="1" dirty="0" smtClean="0"/>
              <a:t>Abiotic factors:</a:t>
            </a:r>
            <a:r>
              <a:rPr lang="en-AU" dirty="0" smtClean="0"/>
              <a:t> non-living things in an ecosystem</a:t>
            </a:r>
          </a:p>
          <a:p>
            <a:pPr lvl="1"/>
            <a:r>
              <a:rPr lang="en-AU" dirty="0" smtClean="0"/>
              <a:t>E.g. water, pH levels, temperature, light levels</a:t>
            </a:r>
          </a:p>
        </p:txBody>
      </p:sp>
    </p:spTree>
    <p:extLst>
      <p:ext uri="{BB962C8B-B14F-4D97-AF65-F5344CB8AC3E}">
        <p14:creationId xmlns:p14="http://schemas.microsoft.com/office/powerpoint/2010/main" val="77877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986" y="188640"/>
            <a:ext cx="8229600" cy="864096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Biotic and Abiotic Factors</a:t>
            </a:r>
            <a:endParaRPr lang="en-AU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2664296" cy="5413695"/>
          </a:xfrm>
        </p:spPr>
        <p:txBody>
          <a:bodyPr>
            <a:normAutofit fontScale="77500" lnSpcReduction="20000"/>
          </a:bodyPr>
          <a:lstStyle/>
          <a:p>
            <a:r>
              <a:rPr lang="en-AU" b="1" dirty="0" smtClean="0"/>
              <a:t>Tolerance range:</a:t>
            </a:r>
            <a:r>
              <a:rPr lang="en-AU" dirty="0" smtClean="0"/>
              <a:t> the range of a particular abiotic factor within which an organism can survive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b="1" dirty="0" smtClean="0"/>
              <a:t>Optimum range:</a:t>
            </a:r>
            <a:r>
              <a:rPr lang="en-AU" dirty="0" smtClean="0"/>
              <a:t> range within the tolerance range in which an organism functions best</a:t>
            </a:r>
            <a:endParaRPr lang="en-A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243308"/>
            <a:ext cx="6178079" cy="5367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978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22114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Sampling Ecosystems</a:t>
            </a:r>
            <a:endParaRPr lang="en-AU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5256584" cy="5544616"/>
          </a:xfrm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Sampling methods used to determine the following information:</a:t>
            </a:r>
          </a:p>
          <a:p>
            <a:pPr lvl="1"/>
            <a:r>
              <a:rPr lang="en-AU" b="1" i="1" dirty="0" smtClean="0"/>
              <a:t>Population Density:</a:t>
            </a:r>
            <a:r>
              <a:rPr lang="en-AU" dirty="0" smtClean="0"/>
              <a:t> how many organisms live in a particular area (e.g. number of gum trees per square km)</a:t>
            </a:r>
            <a:endParaRPr lang="en-AU" b="1" i="1" dirty="0" smtClean="0"/>
          </a:p>
          <a:p>
            <a:pPr lvl="1"/>
            <a:r>
              <a:rPr lang="en-AU" b="1" i="1" dirty="0" smtClean="0"/>
              <a:t>Population Distribution:</a:t>
            </a:r>
            <a:r>
              <a:rPr lang="en-AU" dirty="0" smtClean="0"/>
              <a:t> the geographical area in which that species can be found</a:t>
            </a:r>
          </a:p>
          <a:p>
            <a:pPr lvl="1"/>
            <a:r>
              <a:rPr lang="en-AU" b="1" i="1" dirty="0" smtClean="0"/>
              <a:t>Population size</a:t>
            </a:r>
            <a:r>
              <a:rPr lang="en-AU" dirty="0" smtClean="0"/>
              <a:t>: how many organisms live in that population</a:t>
            </a:r>
            <a:endParaRPr lang="en-AU" b="1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221088"/>
            <a:ext cx="2150949" cy="2128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731" y="2348880"/>
            <a:ext cx="12858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2569" y="2348879"/>
            <a:ext cx="13430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301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94731"/>
            <a:ext cx="5050904" cy="1349710"/>
          </a:xfrm>
        </p:spPr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Sampling Ecosystems: Quadrats</a:t>
            </a:r>
            <a:endParaRPr lang="en-AU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00808"/>
            <a:ext cx="8424936" cy="4951101"/>
          </a:xfrm>
        </p:spPr>
        <p:txBody>
          <a:bodyPr>
            <a:normAutofit/>
          </a:bodyPr>
          <a:lstStyle/>
          <a:p>
            <a:r>
              <a:rPr lang="en-AU" sz="2800" dirty="0" smtClean="0"/>
              <a:t>Squares</a:t>
            </a:r>
          </a:p>
          <a:p>
            <a:pPr marL="0" indent="0">
              <a:buNone/>
            </a:pPr>
            <a:endParaRPr lang="en-AU" sz="1100" dirty="0" smtClean="0"/>
          </a:p>
          <a:p>
            <a:r>
              <a:rPr lang="en-AU" sz="2800" dirty="0" smtClean="0"/>
              <a:t>Placed in a particular area &amp; the number of individuals of a species in each quadrat are counted</a:t>
            </a:r>
          </a:p>
          <a:p>
            <a:pPr marL="0" indent="0">
              <a:buNone/>
            </a:pPr>
            <a:endParaRPr lang="en-AU" sz="1100" dirty="0" smtClean="0"/>
          </a:p>
          <a:p>
            <a:r>
              <a:rPr lang="en-AU" sz="2800" dirty="0" smtClean="0"/>
              <a:t>Can use the results from several quadrats to estimate population size </a:t>
            </a:r>
          </a:p>
          <a:p>
            <a:endParaRPr lang="en-AU" sz="1100" dirty="0" smtClean="0"/>
          </a:p>
          <a:p>
            <a:endParaRPr lang="en-AU" sz="1100" dirty="0"/>
          </a:p>
          <a:p>
            <a:endParaRPr lang="en-AU" sz="1100" dirty="0" smtClean="0"/>
          </a:p>
          <a:p>
            <a:endParaRPr lang="en-AU" sz="1100" dirty="0"/>
          </a:p>
          <a:p>
            <a:endParaRPr lang="en-AU" sz="1100" dirty="0" smtClean="0"/>
          </a:p>
          <a:p>
            <a:endParaRPr lang="en-AU" sz="1100" dirty="0"/>
          </a:p>
          <a:p>
            <a:endParaRPr lang="en-AU" sz="1100" dirty="0"/>
          </a:p>
          <a:p>
            <a:r>
              <a:rPr lang="en-AU" sz="2800" dirty="0" smtClean="0"/>
              <a:t>Organisms should be slow moving or stationary</a:t>
            </a:r>
          </a:p>
          <a:p>
            <a:endParaRPr lang="en-AU" dirty="0"/>
          </a:p>
        </p:txBody>
      </p:sp>
      <p:pic>
        <p:nvPicPr>
          <p:cNvPr id="3074" name="Picture 1" descr="quadrat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88640"/>
            <a:ext cx="2762018" cy="2074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221088"/>
            <a:ext cx="4320480" cy="146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94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Sampling Ecosystems: Mark-Recapture Technique</a:t>
            </a:r>
            <a:endParaRPr lang="en-AU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752528"/>
          </a:xfrm>
        </p:spPr>
        <p:txBody>
          <a:bodyPr>
            <a:normAutofit/>
          </a:bodyPr>
          <a:lstStyle/>
          <a:p>
            <a:r>
              <a:rPr lang="en-AU" dirty="0" smtClean="0"/>
              <a:t>Used when animal populations are very mobile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b="1" dirty="0" smtClean="0"/>
              <a:t>STEP 1</a:t>
            </a:r>
          </a:p>
          <a:p>
            <a:r>
              <a:rPr lang="en-AU" dirty="0" smtClean="0"/>
              <a:t>Collect a sample of the animal population being studied (e.g. with nets, traps)</a:t>
            </a:r>
          </a:p>
          <a:p>
            <a:r>
              <a:rPr lang="en-AU" dirty="0" smtClean="0"/>
              <a:t>Mark the animals (e.g. leg bands, tiny spots of paint, trackers)</a:t>
            </a:r>
          </a:p>
          <a:p>
            <a:r>
              <a:rPr lang="en-AU" dirty="0" smtClean="0"/>
              <a:t>Release them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239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Sampling Ecosystems: Mark-Recapture Technique</a:t>
            </a:r>
            <a:endParaRPr lang="en-AU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75252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AU" b="1" dirty="0" smtClean="0"/>
              <a:t>STEP 2</a:t>
            </a:r>
          </a:p>
          <a:p>
            <a:r>
              <a:rPr lang="en-AU" dirty="0" smtClean="0"/>
              <a:t>Collect another sample of the population &amp; note down how many tagged/untagged individuals there are</a:t>
            </a:r>
          </a:p>
          <a:p>
            <a:r>
              <a:rPr lang="en-AU" dirty="0" smtClean="0"/>
              <a:t>Estimate the total population size using the following formula</a:t>
            </a:r>
          </a:p>
          <a:p>
            <a:pPr marL="0" indent="0" algn="ctr">
              <a:buNone/>
            </a:pPr>
            <a:r>
              <a:rPr lang="en-US" i="1" dirty="0"/>
              <a:t>Size of population (N) = total number of animals marked and released (first sample; M) x total number of </a:t>
            </a:r>
            <a:r>
              <a:rPr lang="en-US" i="1" dirty="0" smtClean="0"/>
              <a:t>recaptured </a:t>
            </a:r>
            <a:r>
              <a:rPr lang="en-US" i="1" dirty="0"/>
              <a:t>animals (second sample; C) ÷ number of animals in second sample that are marked (R)</a:t>
            </a:r>
            <a:endParaRPr lang="en-AU" dirty="0"/>
          </a:p>
          <a:p>
            <a:r>
              <a:rPr lang="en-AU" dirty="0" smtClean="0"/>
              <a:t>N = M x C / R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9841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6424"/>
            <a:ext cx="5314318" cy="86409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Food Chains and Food Webs</a:t>
            </a:r>
            <a:endParaRPr lang="en-AU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7826100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1979712" y="4861157"/>
            <a:ext cx="1728192" cy="1440160"/>
          </a:xfrm>
          <a:prstGeom prst="ellipse">
            <a:avLst/>
          </a:prstGeom>
          <a:noFill/>
          <a:ln w="5715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6300152"/>
            <a:ext cx="3840886" cy="504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2400" dirty="0" smtClean="0"/>
              <a:t>Producer/1</a:t>
            </a:r>
            <a:r>
              <a:rPr lang="en-AU" sz="2400" baseline="30000" dirty="0" smtClean="0"/>
              <a:t>st</a:t>
            </a:r>
            <a:r>
              <a:rPr lang="en-AU" sz="2400" dirty="0" smtClean="0"/>
              <a:t> trophic level</a:t>
            </a:r>
            <a:endParaRPr lang="en-AU" sz="2400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547664" y="5952031"/>
            <a:ext cx="432048" cy="268298"/>
          </a:xfrm>
          <a:prstGeom prst="line">
            <a:avLst/>
          </a:prstGeom>
          <a:ln w="762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5724128" y="4581128"/>
            <a:ext cx="1944216" cy="1626389"/>
          </a:xfrm>
          <a:prstGeom prst="ellipse">
            <a:avLst/>
          </a:prstGeom>
          <a:noFill/>
          <a:ln w="5715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460286" y="6290410"/>
            <a:ext cx="4680520" cy="456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AU" sz="2400" dirty="0" smtClean="0"/>
              <a:t>1</a:t>
            </a:r>
            <a:r>
              <a:rPr lang="en-AU" sz="2400" baseline="30000" dirty="0" smtClean="0"/>
              <a:t>st</a:t>
            </a:r>
            <a:r>
              <a:rPr lang="en-AU" sz="2400" dirty="0" smtClean="0"/>
              <a:t> order consumer/2</a:t>
            </a:r>
            <a:r>
              <a:rPr lang="en-AU" sz="2400" baseline="30000" dirty="0" smtClean="0"/>
              <a:t>nd</a:t>
            </a:r>
            <a:r>
              <a:rPr lang="en-AU" sz="2400" dirty="0" smtClean="0"/>
              <a:t> trophic level</a:t>
            </a:r>
            <a:endParaRPr lang="en-AU" sz="2400" dirty="0"/>
          </a:p>
        </p:txBody>
      </p:sp>
      <p:sp>
        <p:nvSpPr>
          <p:cNvPr id="14" name="Oval 13"/>
          <p:cNvSpPr/>
          <p:nvPr/>
        </p:nvSpPr>
        <p:spPr>
          <a:xfrm>
            <a:off x="6817132" y="2995243"/>
            <a:ext cx="1944216" cy="1626389"/>
          </a:xfrm>
          <a:prstGeom prst="ellipse">
            <a:avLst/>
          </a:prstGeom>
          <a:noFill/>
          <a:ln w="5715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Oval 14"/>
          <p:cNvSpPr/>
          <p:nvPr/>
        </p:nvSpPr>
        <p:spPr>
          <a:xfrm>
            <a:off x="6493444" y="1368854"/>
            <a:ext cx="1944216" cy="1626389"/>
          </a:xfrm>
          <a:prstGeom prst="ellipse">
            <a:avLst/>
          </a:prstGeom>
          <a:noFill/>
          <a:ln w="5715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355976" y="4150734"/>
            <a:ext cx="4680520" cy="45648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AU" sz="2400" dirty="0" smtClean="0"/>
              <a:t>2</a:t>
            </a:r>
            <a:r>
              <a:rPr lang="en-AU" sz="2400" baseline="30000" dirty="0" smtClean="0"/>
              <a:t>nd</a:t>
            </a:r>
            <a:r>
              <a:rPr lang="en-AU" sz="2400" dirty="0" smtClean="0"/>
              <a:t> order consumer/3</a:t>
            </a:r>
            <a:r>
              <a:rPr lang="en-AU" sz="2400" baseline="30000" dirty="0" smtClean="0"/>
              <a:t>rd</a:t>
            </a:r>
            <a:r>
              <a:rPr lang="en-AU" sz="2400" dirty="0" smtClean="0"/>
              <a:t> trophic level</a:t>
            </a:r>
            <a:endParaRPr lang="en-AU" sz="2400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6599610" y="812280"/>
            <a:ext cx="2137468" cy="45648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AU" sz="2400" dirty="0" smtClean="0"/>
              <a:t>Top carnivore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2899589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build="p"/>
      <p:bldP spid="11" grpId="0" animBg="1"/>
      <p:bldP spid="13" grpId="0" build="p"/>
      <p:bldP spid="14" grpId="0" animBg="1"/>
      <p:bldP spid="15" grpId="0" animBg="1"/>
      <p:bldP spid="17" grpId="0" build="p"/>
      <p:bldP spid="1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Plant Structure and Function</a:t>
            </a:r>
            <a:endParaRPr lang="en-AU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040560"/>
          </a:xfrm>
        </p:spPr>
        <p:txBody>
          <a:bodyPr>
            <a:normAutofit/>
          </a:bodyPr>
          <a:lstStyle/>
          <a:p>
            <a:r>
              <a:rPr lang="en-AU" b="1" dirty="0" smtClean="0"/>
              <a:t>Roots:</a:t>
            </a:r>
            <a:r>
              <a:rPr lang="en-AU" dirty="0" smtClean="0"/>
              <a:t> anchor plants into soil, hold soil in place &amp; prevent erosion, absorb water &amp; nutrients for the plant</a:t>
            </a:r>
          </a:p>
          <a:p>
            <a:r>
              <a:rPr lang="en-AU" b="1" dirty="0" smtClean="0"/>
              <a:t>Root hairs:</a:t>
            </a:r>
            <a:r>
              <a:rPr lang="en-AU" dirty="0" smtClean="0"/>
              <a:t> tiny hairs on roots that increase the amount of surface area available for absorption</a:t>
            </a:r>
          </a:p>
          <a:p>
            <a:r>
              <a:rPr lang="en-AU" b="1" dirty="0" smtClean="0"/>
              <a:t>Stems:</a:t>
            </a:r>
            <a:r>
              <a:rPr lang="en-AU" dirty="0" smtClean="0"/>
              <a:t> support the plant, keep it upright, carry nutrients throughout the plant, contain xylem and phloem for transport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261958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Plant Structure and Function</a:t>
            </a:r>
            <a:endParaRPr lang="en-AU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36504"/>
          </a:xfrm>
        </p:spPr>
        <p:txBody>
          <a:bodyPr>
            <a:normAutofit/>
          </a:bodyPr>
          <a:lstStyle/>
          <a:p>
            <a:r>
              <a:rPr lang="en-AU" b="1" dirty="0" smtClean="0"/>
              <a:t>Xylem:</a:t>
            </a:r>
            <a:r>
              <a:rPr lang="en-AU" dirty="0" smtClean="0"/>
              <a:t> thick tubes that assist in supporting the plant, transport water from </a:t>
            </a:r>
            <a:r>
              <a:rPr lang="en-AU" u="sng" dirty="0" smtClean="0"/>
              <a:t>roots to leaves</a:t>
            </a:r>
            <a:r>
              <a:rPr lang="en-AU" dirty="0" smtClean="0"/>
              <a:t> (transpiration stream)</a:t>
            </a:r>
          </a:p>
          <a:p>
            <a:pPr marL="0" indent="0">
              <a:buNone/>
            </a:pPr>
            <a:endParaRPr lang="en-AU" u="sng" dirty="0" smtClean="0"/>
          </a:p>
          <a:p>
            <a:r>
              <a:rPr lang="en-AU" b="1" dirty="0" smtClean="0"/>
              <a:t>Phloem:</a:t>
            </a:r>
            <a:r>
              <a:rPr lang="en-AU" dirty="0" smtClean="0"/>
              <a:t> transports organic substances such as sugars throughout the plant (translocation)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133595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Plant Structure and Function</a:t>
            </a:r>
            <a:endParaRPr lang="en-AU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250"/>
            <a:ext cx="7693091" cy="496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469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792088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Introduction to Ecosystems</a:t>
            </a:r>
            <a:endParaRPr lang="en-AU" sz="48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3744416" cy="5184576"/>
          </a:xfrm>
        </p:spPr>
        <p:txBody>
          <a:bodyPr>
            <a:normAutofit/>
          </a:bodyPr>
          <a:lstStyle/>
          <a:p>
            <a:r>
              <a:rPr lang="en-AU" sz="2400" b="1" dirty="0" smtClean="0"/>
              <a:t>Species: </a:t>
            </a:r>
            <a:r>
              <a:rPr lang="en-AU" sz="2400" dirty="0"/>
              <a:t>Organisms that can reproduce with each other and produce </a:t>
            </a:r>
            <a:r>
              <a:rPr lang="en-AU" sz="2400" u="sng" dirty="0"/>
              <a:t>fertile</a:t>
            </a:r>
            <a:r>
              <a:rPr lang="en-AU" sz="2400" dirty="0"/>
              <a:t> offspring (offspring that are also able </a:t>
            </a:r>
            <a:r>
              <a:rPr lang="en-AU" sz="2400" dirty="0" smtClean="0"/>
              <a:t>to reproduce</a:t>
            </a:r>
            <a:r>
              <a:rPr lang="en-AU" sz="2400" dirty="0"/>
              <a:t>) are members of the same species</a:t>
            </a:r>
            <a:r>
              <a:rPr lang="en-AU" dirty="0"/>
              <a:t>.</a:t>
            </a:r>
          </a:p>
          <a:p>
            <a:pPr marL="0" indent="0">
              <a:buNone/>
            </a:pPr>
            <a:endParaRPr lang="en-AU" b="1" dirty="0" smtClean="0"/>
          </a:p>
          <a:p>
            <a:r>
              <a:rPr lang="en-AU" sz="2400" b="1" dirty="0" smtClean="0"/>
              <a:t>Population: </a:t>
            </a:r>
            <a:r>
              <a:rPr lang="en-AU" sz="2400" dirty="0"/>
              <a:t>A group of organisms of the </a:t>
            </a:r>
            <a:r>
              <a:rPr lang="en-AU" sz="2400" u="sng" dirty="0"/>
              <a:t>same species</a:t>
            </a:r>
            <a:r>
              <a:rPr lang="en-AU" sz="2400" dirty="0"/>
              <a:t> living in the </a:t>
            </a:r>
            <a:r>
              <a:rPr lang="en-AU" sz="2400" u="sng" dirty="0"/>
              <a:t>same area</a:t>
            </a:r>
            <a:r>
              <a:rPr lang="en-AU" sz="2400" dirty="0"/>
              <a:t> at the </a:t>
            </a:r>
            <a:r>
              <a:rPr lang="en-AU" sz="2400" u="sng" dirty="0"/>
              <a:t>same time</a:t>
            </a:r>
            <a:r>
              <a:rPr lang="en-AU" sz="2400" dirty="0"/>
              <a:t>.</a:t>
            </a:r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84784"/>
            <a:ext cx="4392488" cy="246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696125" y="4653136"/>
            <a:ext cx="2083950" cy="100811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6761129" y="4653136"/>
            <a:ext cx="2083950" cy="1008112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4691915" y="5661248"/>
            <a:ext cx="2083950" cy="1008112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6775865" y="5661248"/>
            <a:ext cx="2083950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94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Plant Structure and Function</a:t>
            </a:r>
            <a:endParaRPr lang="en-AU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36504"/>
          </a:xfrm>
        </p:spPr>
        <p:txBody>
          <a:bodyPr>
            <a:normAutofit/>
          </a:bodyPr>
          <a:lstStyle/>
          <a:p>
            <a:r>
              <a:rPr lang="en-AU" b="1" dirty="0" smtClean="0"/>
              <a:t>Leaves:</a:t>
            </a:r>
            <a:r>
              <a:rPr lang="en-AU" dirty="0" smtClean="0"/>
              <a:t> trap sunlight so plants can perform </a:t>
            </a:r>
            <a:r>
              <a:rPr lang="en-AU" dirty="0" err="1" smtClean="0"/>
              <a:t>photosythesis</a:t>
            </a:r>
            <a:r>
              <a:rPr lang="en-AU" dirty="0" smtClean="0"/>
              <a:t>, allow plant to take in carbon dioxide and release oxygen</a:t>
            </a:r>
          </a:p>
          <a:p>
            <a:r>
              <a:rPr lang="en-AU" b="1" dirty="0" smtClean="0"/>
              <a:t>Chloroplasts:</a:t>
            </a:r>
            <a:r>
              <a:rPr lang="en-AU" dirty="0" smtClean="0"/>
              <a:t> structures found in leaf cells that contain a chemical called chlorophyll.</a:t>
            </a:r>
          </a:p>
          <a:p>
            <a:r>
              <a:rPr lang="en-AU" b="1" dirty="0" smtClean="0"/>
              <a:t>Chlorophyll:</a:t>
            </a:r>
            <a:r>
              <a:rPr lang="en-AU" dirty="0" smtClean="0"/>
              <a:t> absorbs light energy from the sun to be used for photosynthesis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149505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257" y="188640"/>
            <a:ext cx="8229600" cy="864096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Photosynthesis</a:t>
            </a:r>
            <a:endParaRPr lang="en-AU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257" y="2379512"/>
            <a:ext cx="8229600" cy="4001815"/>
          </a:xfrm>
        </p:spPr>
        <p:txBody>
          <a:bodyPr>
            <a:normAutofit/>
          </a:bodyPr>
          <a:lstStyle/>
          <a:p>
            <a:r>
              <a:rPr lang="en-AU" dirty="0" smtClean="0"/>
              <a:t>Used by producers to make their own food</a:t>
            </a:r>
          </a:p>
          <a:p>
            <a:r>
              <a:rPr lang="en-AU" dirty="0" smtClean="0"/>
              <a:t>Carbon </a:t>
            </a:r>
            <a:r>
              <a:rPr lang="en-AU" dirty="0" err="1" smtClean="0"/>
              <a:t>dixoide</a:t>
            </a:r>
            <a:r>
              <a:rPr lang="en-AU" dirty="0" smtClean="0"/>
              <a:t> enters plant via leaves</a:t>
            </a:r>
          </a:p>
          <a:p>
            <a:r>
              <a:rPr lang="en-AU" dirty="0" smtClean="0"/>
              <a:t>Water travels from roots to leaves</a:t>
            </a:r>
          </a:p>
          <a:p>
            <a:r>
              <a:rPr lang="en-AU" dirty="0" smtClean="0"/>
              <a:t>Sunlight energy absorbed by chlorophyll</a:t>
            </a:r>
          </a:p>
          <a:p>
            <a:r>
              <a:rPr lang="en-AU" dirty="0" smtClean="0"/>
              <a:t>Glucose used by the plant for energy (to perform cellular respiration)</a:t>
            </a:r>
          </a:p>
          <a:p>
            <a:r>
              <a:rPr lang="en-AU" dirty="0" smtClean="0"/>
              <a:t>Oxygen released from leaves into atmosphere</a:t>
            </a:r>
          </a:p>
          <a:p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90" y="1124744"/>
            <a:ext cx="8609934" cy="101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268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257" y="188640"/>
            <a:ext cx="8229600" cy="864096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Leaf Structure and Photosynthesis</a:t>
            </a:r>
            <a:endParaRPr lang="en-AU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194" y="5272953"/>
            <a:ext cx="8229600" cy="864095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Leaves have openings called </a:t>
            </a:r>
            <a:r>
              <a:rPr lang="en-AU" b="1" dirty="0" smtClean="0"/>
              <a:t>stomata</a:t>
            </a:r>
            <a:r>
              <a:rPr lang="en-AU" dirty="0" smtClean="0"/>
              <a:t>: small pores on surface of leaves</a:t>
            </a:r>
          </a:p>
          <a:p>
            <a:endParaRPr lang="en-AU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86735"/>
            <a:ext cx="7148772" cy="418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754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257" y="188640"/>
            <a:ext cx="8229600" cy="864096"/>
          </a:xfrm>
        </p:spPr>
        <p:txBody>
          <a:bodyPr>
            <a:normAutofit/>
          </a:bodyPr>
          <a:lstStyle/>
          <a:p>
            <a:r>
              <a:rPr lang="en-AU" b="1" dirty="0">
                <a:solidFill>
                  <a:srgbClr val="7030A0"/>
                </a:solidFill>
              </a:rPr>
              <a:t>Leaf Structure and Photosynthesis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50059"/>
            <a:ext cx="3936719" cy="5326560"/>
          </a:xfrm>
        </p:spPr>
        <p:txBody>
          <a:bodyPr>
            <a:normAutofit fontScale="85000" lnSpcReduction="10000"/>
          </a:bodyPr>
          <a:lstStyle/>
          <a:p>
            <a:r>
              <a:rPr lang="en-AU" dirty="0" smtClean="0"/>
              <a:t>Stomata allow carbon dioxide and oxygen enter and leave the plant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The can open or close based on the plants needs: will close to prevent water loss but cannot remain closed as the plant can’t take in carbon dioxide and release oxygen</a:t>
            </a:r>
          </a:p>
          <a:p>
            <a:endParaRPr lang="en-AU" dirty="0"/>
          </a:p>
        </p:txBody>
      </p:sp>
      <p:pic>
        <p:nvPicPr>
          <p:cNvPr id="5" name="Picture 8" descr="PopulusStoma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607" y="1099755"/>
            <a:ext cx="3168352" cy="2615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087560"/>
            <a:ext cx="1892719" cy="2508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783" y="4087560"/>
            <a:ext cx="2387672" cy="2734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771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702" y="188640"/>
            <a:ext cx="8229600" cy="792088"/>
          </a:xfrm>
        </p:spPr>
        <p:txBody>
          <a:bodyPr>
            <a:normAutofit/>
          </a:bodyPr>
          <a:lstStyle/>
          <a:p>
            <a:r>
              <a:rPr lang="en-AU" b="1" dirty="0">
                <a:solidFill>
                  <a:srgbClr val="7030A0"/>
                </a:solidFill>
              </a:rPr>
              <a:t>Leaf Structure and Photosynthesis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359" y="944190"/>
            <a:ext cx="2064943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530" y="3822744"/>
            <a:ext cx="2640652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3528" y="1124744"/>
            <a:ext cx="5400600" cy="5328592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When plant has lots of water, water moves into </a:t>
            </a:r>
            <a:r>
              <a:rPr lang="en-AU" b="1" dirty="0" smtClean="0"/>
              <a:t>guard cells</a:t>
            </a:r>
            <a:r>
              <a:rPr lang="en-AU" dirty="0" smtClean="0"/>
              <a:t>, making them turgid</a:t>
            </a:r>
          </a:p>
          <a:p>
            <a:r>
              <a:rPr lang="en-AU" dirty="0" smtClean="0"/>
              <a:t>This opens the stoma</a:t>
            </a:r>
          </a:p>
          <a:p>
            <a:r>
              <a:rPr lang="en-AU" dirty="0" smtClean="0"/>
              <a:t>If the plant does not have enough water, guard cells lose water and become flaccid</a:t>
            </a:r>
          </a:p>
          <a:p>
            <a:r>
              <a:rPr lang="en-AU" dirty="0" smtClean="0"/>
              <a:t>This closes the stoma as the guard cells collapse into each other</a:t>
            </a:r>
            <a:r>
              <a:rPr lang="en-AU" b="1" dirty="0" smtClean="0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4754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Cellular Respiration </a:t>
            </a:r>
            <a:endParaRPr lang="en-AU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36504"/>
          </a:xfrm>
        </p:spPr>
        <p:txBody>
          <a:bodyPr>
            <a:normAutofit/>
          </a:bodyPr>
          <a:lstStyle/>
          <a:p>
            <a:r>
              <a:rPr lang="en-AU" dirty="0" smtClean="0"/>
              <a:t>Carried out by all living things in order to produce energy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Energy is used to: move, grow, reproduce….</a:t>
            </a:r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27" y="4257243"/>
            <a:ext cx="8861925" cy="16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633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Plant Responses</a:t>
            </a:r>
            <a:endParaRPr lang="en-AU" b="1" dirty="0">
              <a:solidFill>
                <a:srgbClr val="7030A0"/>
              </a:solidFill>
            </a:endParaRPr>
          </a:p>
        </p:txBody>
      </p:sp>
      <p:pic>
        <p:nvPicPr>
          <p:cNvPr id="4" name="Picture 3" descr="http://t3.gstatic.com/images?q=tbn:ANd9GcTPVoWV7WnAGKLCgZZ8pSJ8wxa6ifSIhyNESuHPCxwKj0RzPUtekw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7128792" cy="496855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89750" y="4403984"/>
            <a:ext cx="252028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800" dirty="0" smtClean="0"/>
              <a:t>Auxin is produced in tip of plant in response to sunlight</a:t>
            </a:r>
            <a:endParaRPr lang="en-A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026677" y="4442336"/>
            <a:ext cx="2448272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400" dirty="0" smtClean="0"/>
              <a:t>If sun shines on one side of the plant, auxin will move to the shaded side</a:t>
            </a:r>
            <a:endParaRPr lang="en-A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474949" y="4443198"/>
            <a:ext cx="3481445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dirty="0" smtClean="0"/>
              <a:t>Auxin causes cell growth – cells on the shaded side will grow more than cells on the other side of the plant. This causes the shoot to bend towards the light.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80558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792088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Introduction to Ecosystems</a:t>
            </a:r>
            <a:endParaRPr lang="en-AU" sz="48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4232248" cy="5112568"/>
          </a:xfrm>
        </p:spPr>
        <p:txBody>
          <a:bodyPr>
            <a:normAutofit fontScale="70000" lnSpcReduction="20000"/>
          </a:bodyPr>
          <a:lstStyle/>
          <a:p>
            <a:r>
              <a:rPr lang="en-AU" sz="4000" b="1" dirty="0" smtClean="0"/>
              <a:t>Community: </a:t>
            </a:r>
            <a:r>
              <a:rPr lang="en-AU" sz="4000" dirty="0"/>
              <a:t>Two or more populations of organisms living in the same area and the same time.</a:t>
            </a:r>
          </a:p>
          <a:p>
            <a:endParaRPr lang="en-AU" sz="3600" dirty="0" smtClean="0"/>
          </a:p>
          <a:p>
            <a:r>
              <a:rPr lang="en-AU" sz="4000" b="1" dirty="0" smtClean="0"/>
              <a:t>Ecosystem: </a:t>
            </a:r>
            <a:r>
              <a:rPr lang="en-AU" sz="4000" dirty="0"/>
              <a:t>A community of organisms living together and interacting with each other and their environment, including non-living (abiotic) factors</a:t>
            </a:r>
            <a:r>
              <a:rPr lang="en-AU" sz="4000" dirty="0" smtClean="0"/>
              <a:t>.</a:t>
            </a:r>
          </a:p>
          <a:p>
            <a:pPr marL="0" indent="0">
              <a:buNone/>
            </a:pPr>
            <a:endParaRPr lang="en-AU" dirty="0" smtClean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355976" y="1556792"/>
            <a:ext cx="1512168" cy="864096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892752" y="1556792"/>
            <a:ext cx="1487560" cy="864096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7380312" y="1556792"/>
            <a:ext cx="1368152" cy="864096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4550684" y="3937248"/>
            <a:ext cx="1512168" cy="864096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6087460" y="3937248"/>
            <a:ext cx="1487560" cy="864096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7575020" y="3937248"/>
            <a:ext cx="1368152" cy="864096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5"/>
          <a:stretch>
            <a:fillRect/>
          </a:stretch>
        </p:blipFill>
        <p:spPr>
          <a:xfrm>
            <a:off x="4614479" y="4945360"/>
            <a:ext cx="491519" cy="1008112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6"/>
          <a:stretch>
            <a:fillRect/>
          </a:stretch>
        </p:blipFill>
        <p:spPr>
          <a:xfrm>
            <a:off x="5394648" y="5131314"/>
            <a:ext cx="1908563" cy="792088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7"/>
          <a:stretch>
            <a:fillRect/>
          </a:stretch>
        </p:blipFill>
        <p:spPr>
          <a:xfrm>
            <a:off x="7654508" y="5131314"/>
            <a:ext cx="1160871" cy="822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88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Introduction to Ecosystems</a:t>
            </a:r>
            <a:endParaRPr lang="en-AU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256584"/>
          </a:xfrm>
        </p:spPr>
        <p:txBody>
          <a:bodyPr>
            <a:normAutofit fontScale="92500"/>
          </a:bodyPr>
          <a:lstStyle/>
          <a:p>
            <a:r>
              <a:rPr lang="en-AU" sz="2600" b="1" dirty="0" smtClean="0"/>
              <a:t>Producer/autotroph:</a:t>
            </a:r>
            <a:r>
              <a:rPr lang="en-AU" sz="2600" dirty="0" smtClean="0"/>
              <a:t> make own food via photosynthesis. Convert  inorganic compounds (water and carbon dioxide) into organic materials (glucose)</a:t>
            </a:r>
          </a:p>
          <a:p>
            <a:pPr marL="0" indent="0">
              <a:buNone/>
            </a:pPr>
            <a:endParaRPr lang="en-AU" sz="1300" b="1" dirty="0" smtClean="0"/>
          </a:p>
          <a:p>
            <a:r>
              <a:rPr lang="en-AU" sz="2600" b="1" dirty="0" smtClean="0"/>
              <a:t>Consumer/heterotroph:</a:t>
            </a:r>
            <a:r>
              <a:rPr lang="en-AU" sz="2600" dirty="0" smtClean="0"/>
              <a:t> obtain nutrition by eating other organisms</a:t>
            </a:r>
          </a:p>
          <a:p>
            <a:pPr lvl="1"/>
            <a:r>
              <a:rPr lang="en-AU" sz="2600" b="1" dirty="0" smtClean="0"/>
              <a:t>Herbivore:</a:t>
            </a:r>
            <a:r>
              <a:rPr lang="en-AU" sz="2600" dirty="0" smtClean="0"/>
              <a:t> eat plants</a:t>
            </a:r>
            <a:endParaRPr lang="en-AU" sz="2600" b="1" dirty="0" smtClean="0"/>
          </a:p>
          <a:p>
            <a:pPr lvl="1"/>
            <a:r>
              <a:rPr lang="en-AU" sz="2600" b="1" dirty="0" smtClean="0"/>
              <a:t>Carnivore:</a:t>
            </a:r>
            <a:r>
              <a:rPr lang="en-AU" sz="2600" dirty="0" smtClean="0"/>
              <a:t> eat other animals</a:t>
            </a:r>
            <a:endParaRPr lang="en-AU" sz="2600" b="1" dirty="0" smtClean="0"/>
          </a:p>
          <a:p>
            <a:pPr lvl="1"/>
            <a:r>
              <a:rPr lang="en-AU" sz="2600" b="1" dirty="0" smtClean="0"/>
              <a:t>Omnivore: </a:t>
            </a:r>
            <a:r>
              <a:rPr lang="en-AU" sz="2600" dirty="0" smtClean="0"/>
              <a:t>eat both plants &amp; animals</a:t>
            </a:r>
            <a:endParaRPr lang="en-AU" sz="2600" b="1" dirty="0" smtClean="0"/>
          </a:p>
          <a:p>
            <a:pPr lvl="1"/>
            <a:r>
              <a:rPr lang="en-AU" sz="2600" b="1" dirty="0" err="1" smtClean="0"/>
              <a:t>Detritivore</a:t>
            </a:r>
            <a:r>
              <a:rPr lang="en-AU" sz="2600" b="1" dirty="0" smtClean="0"/>
              <a:t>:</a:t>
            </a:r>
            <a:r>
              <a:rPr lang="en-AU" sz="2600" dirty="0" smtClean="0"/>
              <a:t> feed on organic matter in rotting leaves, dung, decaying animal remains</a:t>
            </a:r>
            <a:endParaRPr lang="en-AU" sz="2600" b="1" dirty="0" smtClean="0"/>
          </a:p>
          <a:p>
            <a:pPr lvl="1"/>
            <a:r>
              <a:rPr lang="en-AU" sz="2600" b="1" dirty="0" smtClean="0"/>
              <a:t>Decomposer:</a:t>
            </a:r>
            <a:r>
              <a:rPr lang="en-AU" sz="2600" dirty="0" smtClean="0"/>
              <a:t> convert organic matter into inorganic matter. Inorganic material enters soil &amp; is reused by producers.</a:t>
            </a:r>
            <a:endParaRPr lang="en-AU" sz="2600" b="1" dirty="0" smtClean="0"/>
          </a:p>
          <a:p>
            <a:endParaRPr lang="en-AU" dirty="0"/>
          </a:p>
        </p:txBody>
      </p:sp>
      <p:pic>
        <p:nvPicPr>
          <p:cNvPr id="4" name="Picture 3" descr="D:\Users\08844619\AppData\Local\Microsoft\Windows\Temporary Internet Files\Content.IE5\808ZUA49\MM900046516[1]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240408"/>
            <a:ext cx="671195" cy="64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D:\Users\08844619\AppData\Local\Microsoft\Windows\Temporary Internet Files\Content.IE5\90PCFI7Y\MC900441398[1].wm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23" y="3888108"/>
            <a:ext cx="640715" cy="60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D:\Users\08844619\AppData\Local\Microsoft\Windows\Temporary Internet Files\Content.IE5\BNI3E82W\MM900283559[1].g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949376"/>
            <a:ext cx="685800" cy="90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D:\Users\08844619\AppData\Local\Microsoft\Windows\Temporary Internet Files\Content.IE5\BNI3E82W\MC900057341[1].wm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23" y="4941168"/>
            <a:ext cx="676275" cy="558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D:\Users\08844619\AppData\Local\Microsoft\Windows\Temporary Internet Files\Content.IE5\808ZUA49\MC900411902[1].wmf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7817" y="6166329"/>
            <a:ext cx="615315" cy="55753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http://www.clipartbest.com/cliparts/MKT/jKn/MKTjKnaiq.png">
            <a:hlinkClick r:id="rId7"/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3648" y="1340768"/>
            <a:ext cx="655955" cy="781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678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Interactions Between Species</a:t>
            </a:r>
            <a:endParaRPr lang="en-AU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36504"/>
          </a:xfrm>
        </p:spPr>
        <p:txBody>
          <a:bodyPr>
            <a:normAutofit/>
          </a:bodyPr>
          <a:lstStyle/>
          <a:p>
            <a:r>
              <a:rPr lang="en-AU" dirty="0" smtClean="0"/>
              <a:t>Within an ecosystem, organisms occupy a </a:t>
            </a:r>
            <a:r>
              <a:rPr lang="en-AU" b="1" dirty="0" smtClean="0"/>
              <a:t>niche</a:t>
            </a:r>
          </a:p>
          <a:p>
            <a:pPr marL="0" indent="0">
              <a:buNone/>
            </a:pPr>
            <a:endParaRPr lang="en-AU" b="1" dirty="0" smtClean="0"/>
          </a:p>
          <a:p>
            <a:r>
              <a:rPr lang="en-AU" dirty="0" smtClean="0"/>
              <a:t>The niche of a species includes:</a:t>
            </a:r>
          </a:p>
          <a:p>
            <a:pPr lvl="1"/>
            <a:r>
              <a:rPr lang="en-AU" dirty="0" smtClean="0"/>
              <a:t> its habitat (the place where it lives)</a:t>
            </a:r>
          </a:p>
          <a:p>
            <a:pPr lvl="1"/>
            <a:r>
              <a:rPr lang="en-AU" dirty="0" smtClean="0"/>
              <a:t>nutrition (how it obtains its food)</a:t>
            </a:r>
          </a:p>
          <a:p>
            <a:pPr lvl="1"/>
            <a:r>
              <a:rPr lang="en-AU" dirty="0" smtClean="0"/>
              <a:t>relationships (interactions with other species in the ecosystem)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9988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Interactions Between Species</a:t>
            </a:r>
            <a:endParaRPr lang="en-AU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5544616" cy="5040560"/>
          </a:xfrm>
        </p:spPr>
        <p:txBody>
          <a:bodyPr>
            <a:normAutofit lnSpcReduction="10000"/>
          </a:bodyPr>
          <a:lstStyle/>
          <a:p>
            <a:r>
              <a:rPr lang="en-AU" sz="2800" b="1" dirty="0" smtClean="0"/>
              <a:t>Competition:</a:t>
            </a:r>
            <a:r>
              <a:rPr lang="en-AU" sz="2800" dirty="0" smtClean="0"/>
              <a:t> organisms compete with each other for resources such as food, shelter or mates</a:t>
            </a:r>
          </a:p>
          <a:p>
            <a:pPr marL="0" indent="0">
              <a:buNone/>
            </a:pPr>
            <a:endParaRPr lang="en-AU" sz="2800" dirty="0" smtClean="0"/>
          </a:p>
          <a:p>
            <a:r>
              <a:rPr lang="en-AU" sz="2800" b="1" dirty="0" smtClean="0"/>
              <a:t>Interspecific competition:</a:t>
            </a:r>
            <a:r>
              <a:rPr lang="en-AU" sz="2800" dirty="0" smtClean="0"/>
              <a:t> competition between members of </a:t>
            </a:r>
            <a:r>
              <a:rPr lang="en-AU" sz="2800" u="sng" dirty="0" smtClean="0"/>
              <a:t>different</a:t>
            </a:r>
            <a:r>
              <a:rPr lang="en-AU" sz="2800" dirty="0" smtClean="0"/>
              <a:t> species</a:t>
            </a:r>
          </a:p>
          <a:p>
            <a:pPr marL="0" indent="0">
              <a:buNone/>
            </a:pPr>
            <a:endParaRPr lang="en-AU" sz="2800" b="1" dirty="0" smtClean="0"/>
          </a:p>
          <a:p>
            <a:r>
              <a:rPr lang="en-AU" sz="2800" b="1" dirty="0" smtClean="0"/>
              <a:t>Intraspecific competition:</a:t>
            </a:r>
            <a:r>
              <a:rPr lang="en-AU" sz="2800" dirty="0" smtClean="0"/>
              <a:t> competition between members of </a:t>
            </a:r>
            <a:r>
              <a:rPr lang="en-AU" sz="2800" u="sng" dirty="0" smtClean="0"/>
              <a:t>the same</a:t>
            </a:r>
            <a:r>
              <a:rPr lang="en-AU" sz="2800" dirty="0" smtClean="0"/>
              <a:t> species</a:t>
            </a:r>
            <a:endParaRPr lang="en-AU" sz="2800" b="1" dirty="0"/>
          </a:p>
        </p:txBody>
      </p:sp>
      <p:pic>
        <p:nvPicPr>
          <p:cNvPr id="4" name="Picture 3" descr="article-1088537-028C5A52000005DC-58_468x28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996952"/>
            <a:ext cx="2592288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561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22114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Interactions Between Species</a:t>
            </a:r>
            <a:endParaRPr lang="en-AU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5544616" cy="5112568"/>
          </a:xfrm>
        </p:spPr>
        <p:txBody>
          <a:bodyPr>
            <a:normAutofit fontScale="85000" lnSpcReduction="10000"/>
          </a:bodyPr>
          <a:lstStyle/>
          <a:p>
            <a:r>
              <a:rPr lang="en-AU" b="1" dirty="0" smtClean="0"/>
              <a:t>Predator-prey relationship:</a:t>
            </a:r>
            <a:r>
              <a:rPr lang="en-AU" dirty="0" smtClean="0"/>
              <a:t> one species kills and eats another species. Predator is the killer/eater &amp; prey is the food source </a:t>
            </a:r>
          </a:p>
          <a:p>
            <a:pPr lvl="1"/>
            <a:r>
              <a:rPr lang="en-AU" dirty="0" smtClean="0"/>
              <a:t>e.g. eagles/rabbits, spiders/flies, snakes/mice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b="1" dirty="0" smtClean="0"/>
              <a:t>Herbivore-plant relationship:</a:t>
            </a:r>
            <a:r>
              <a:rPr lang="en-AU" dirty="0" smtClean="0"/>
              <a:t> herbivore eats a plant. Plants defend with thorns, spines, stinging hairs, chemicals that are distasteful, dangerous or poisonous</a:t>
            </a:r>
          </a:p>
          <a:p>
            <a:pPr marL="0" indent="0">
              <a:buNone/>
            </a:pPr>
            <a:endParaRPr lang="en-AU" b="1" dirty="0" smtClean="0"/>
          </a:p>
        </p:txBody>
      </p:sp>
      <p:pic>
        <p:nvPicPr>
          <p:cNvPr id="4" name="Picture 3" descr="lion-hunting-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340768"/>
            <a:ext cx="2736304" cy="22818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6a00d8341c9f2753ef01156f4d65ad970c-800wi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094" y="4293096"/>
            <a:ext cx="2729190" cy="19603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641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Types of Symbiotic Relationships</a:t>
            </a:r>
            <a:endParaRPr lang="en-AU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4752528" cy="5040560"/>
          </a:xfrm>
        </p:spPr>
        <p:txBody>
          <a:bodyPr>
            <a:normAutofit lnSpcReduction="10000"/>
          </a:bodyPr>
          <a:lstStyle/>
          <a:p>
            <a:r>
              <a:rPr lang="en-AU" b="1" dirty="0"/>
              <a:t>Symbiotic relationship:</a:t>
            </a:r>
            <a:r>
              <a:rPr lang="en-AU" dirty="0"/>
              <a:t> an interaction between species where at least one species benefits</a:t>
            </a:r>
            <a:endParaRPr lang="en-AU" b="1" dirty="0"/>
          </a:p>
          <a:p>
            <a:endParaRPr lang="en-AU" b="1" dirty="0" smtClean="0"/>
          </a:p>
          <a:p>
            <a:r>
              <a:rPr lang="en-AU" b="1" dirty="0" smtClean="0"/>
              <a:t>Parasitism:</a:t>
            </a:r>
            <a:r>
              <a:rPr lang="en-AU" dirty="0" smtClean="0"/>
              <a:t> one organism lives in or on its host, gaining benefits (e.g. food, shelter) while harming the host</a:t>
            </a:r>
          </a:p>
          <a:p>
            <a:pPr marL="0" indent="0">
              <a:buNone/>
            </a:pPr>
            <a:endParaRPr lang="en-AU" dirty="0" smtClean="0"/>
          </a:p>
        </p:txBody>
      </p:sp>
      <p:pic>
        <p:nvPicPr>
          <p:cNvPr id="5" name="Picture 4" descr="scratching-do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933056"/>
            <a:ext cx="2448272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509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7030A0"/>
                </a:solidFill>
              </a:rPr>
              <a:t>Types of Symbiotic Relationships</a:t>
            </a:r>
            <a:endParaRPr lang="en-AU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4536504" cy="5040560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 smtClean="0"/>
              <a:t>Mutualism:</a:t>
            </a:r>
            <a:r>
              <a:rPr lang="en-AU" dirty="0" smtClean="0"/>
              <a:t> both species benefit from the interaction</a:t>
            </a:r>
          </a:p>
          <a:p>
            <a:pPr marL="0" indent="0">
              <a:buNone/>
            </a:pPr>
            <a:endParaRPr lang="en-AU" b="1" dirty="0" smtClean="0"/>
          </a:p>
          <a:p>
            <a:r>
              <a:rPr lang="en-AU" b="1" dirty="0" smtClean="0"/>
              <a:t>Commensalism:</a:t>
            </a:r>
            <a:r>
              <a:rPr lang="en-AU" dirty="0" smtClean="0"/>
              <a:t> one species benefits from the interaction while the other species does not benefit and is not harmed (i.e. no effect on the second species)</a:t>
            </a:r>
            <a:endParaRPr lang="en-AU" b="1" dirty="0"/>
          </a:p>
        </p:txBody>
      </p:sp>
      <p:pic>
        <p:nvPicPr>
          <p:cNvPr id="4" name="Picture 3" descr="bee_flower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331459"/>
            <a:ext cx="2664296" cy="1728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lown_Fish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4623" y="3789040"/>
            <a:ext cx="2812279" cy="22049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631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1258</Words>
  <Application>Microsoft Office PowerPoint</Application>
  <PresentationFormat>On-screen Show (4:3)</PresentationFormat>
  <Paragraphs>158</Paragraphs>
  <Slides>26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ECOSYSTEMS</vt:lpstr>
      <vt:lpstr>Introduction to Ecosystems</vt:lpstr>
      <vt:lpstr>Introduction to Ecosystems</vt:lpstr>
      <vt:lpstr>Introduction to Ecosystems</vt:lpstr>
      <vt:lpstr>Interactions Between Species</vt:lpstr>
      <vt:lpstr>Interactions Between Species</vt:lpstr>
      <vt:lpstr>Interactions Between Species</vt:lpstr>
      <vt:lpstr>Types of Symbiotic Relationships</vt:lpstr>
      <vt:lpstr>Types of Symbiotic Relationships</vt:lpstr>
      <vt:lpstr>Biotic and Abiotic Factors</vt:lpstr>
      <vt:lpstr>Biotic and Abiotic Factors</vt:lpstr>
      <vt:lpstr>Sampling Ecosystems</vt:lpstr>
      <vt:lpstr>Sampling Ecosystems: Quadrats</vt:lpstr>
      <vt:lpstr>Sampling Ecosystems: Mark-Recapture Technique</vt:lpstr>
      <vt:lpstr>Sampling Ecosystems: Mark-Recapture Technique</vt:lpstr>
      <vt:lpstr>Food Chains and Food Webs</vt:lpstr>
      <vt:lpstr>Plant Structure and Function</vt:lpstr>
      <vt:lpstr>Plant Structure and Function</vt:lpstr>
      <vt:lpstr>Plant Structure and Function</vt:lpstr>
      <vt:lpstr>Plant Structure and Function</vt:lpstr>
      <vt:lpstr>Photosynthesis</vt:lpstr>
      <vt:lpstr>Leaf Structure and Photosynthesis</vt:lpstr>
      <vt:lpstr>Leaf Structure and Photosynthesis</vt:lpstr>
      <vt:lpstr>Leaf Structure and Photosynthesis</vt:lpstr>
      <vt:lpstr>Cellular Respiration </vt:lpstr>
      <vt:lpstr>Plant Responses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ECOSYSTEMS</dc:title>
  <dc:creator>Louise M. RIENIETS</dc:creator>
  <cp:lastModifiedBy>Louise M. RIENIETS</cp:lastModifiedBy>
  <cp:revision>1</cp:revision>
  <dcterms:created xsi:type="dcterms:W3CDTF">2014-11-04T23:38:24Z</dcterms:created>
  <dcterms:modified xsi:type="dcterms:W3CDTF">2014-11-04T23:40:08Z</dcterms:modified>
</cp:coreProperties>
</file>